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75" r:id="rId3"/>
    <p:sldId id="341" r:id="rId4"/>
    <p:sldId id="351" r:id="rId5"/>
    <p:sldId id="349" r:id="rId6"/>
    <p:sldId id="352" r:id="rId7"/>
    <p:sldId id="353" r:id="rId8"/>
    <p:sldId id="276" r:id="rId9"/>
    <p:sldId id="280" r:id="rId10"/>
    <p:sldId id="282" r:id="rId11"/>
    <p:sldId id="305" r:id="rId12"/>
    <p:sldId id="306" r:id="rId13"/>
    <p:sldId id="307" r:id="rId14"/>
    <p:sldId id="311" r:id="rId15"/>
    <p:sldId id="360" r:id="rId16"/>
    <p:sldId id="358" r:id="rId17"/>
    <p:sldId id="363" r:id="rId18"/>
    <p:sldId id="357" r:id="rId19"/>
    <p:sldId id="356" r:id="rId20"/>
    <p:sldId id="344" r:id="rId21"/>
    <p:sldId id="361" r:id="rId22"/>
    <p:sldId id="312" r:id="rId23"/>
    <p:sldId id="323" r:id="rId24"/>
    <p:sldId id="364" r:id="rId25"/>
    <p:sldId id="366" r:id="rId26"/>
    <p:sldId id="367" r:id="rId27"/>
    <p:sldId id="368" r:id="rId28"/>
    <p:sldId id="362" r:id="rId29"/>
    <p:sldId id="284" r:id="rId30"/>
    <p:sldId id="347" r:id="rId31"/>
    <p:sldId id="328" r:id="rId32"/>
    <p:sldId id="283" r:id="rId33"/>
    <p:sldId id="286" r:id="rId34"/>
    <p:sldId id="331" r:id="rId35"/>
    <p:sldId id="329" r:id="rId36"/>
    <p:sldId id="259" r:id="rId37"/>
    <p:sldId id="261" r:id="rId38"/>
    <p:sldId id="354" r:id="rId39"/>
    <p:sldId id="26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Ziyi" initials="L" lastIdx="1" clrIdx="0">
    <p:extLst>
      <p:ext uri="{19B8F6BF-5375-455C-9EA6-DF929625EA0E}">
        <p15:presenceInfo xmlns:p15="http://schemas.microsoft.com/office/powerpoint/2012/main" userId="S::zli16@mdanderson.org::0d6dc426-330e-4d44-a9e2-702b0b9974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5:19:23.309" idx="1">
    <p:pos x="2685" y="1003"/>
    <p:text>Do we need a separate page for drop out event? It seems dropout is not specifically discussed here. https://genomebiology.biomedcentral.com/articles/10.1186/s13059-020-02096-y#Ack1 might be helpful.</p:text>
    <p:extLst>
      <p:ext uri="{C676402C-5697-4E1C-873F-D02D1690AC5C}">
        <p15:threadingInfo xmlns:p15="http://schemas.microsoft.com/office/powerpoint/2012/main" timeZoneBias="3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C4187-4E4D-7B4B-8B7A-4D6DCE9B1C49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96EAF-A20E-5E47-9082-4D586556D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5FA1-EB41-EF4B-A8A3-25ECDDF2F285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83924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E532-4BF7-CD4F-91EC-7B7DC441029C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9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848C-F3CE-FA42-9768-7F134FE2E01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0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259E-0587-6D4C-9705-2BC607630D08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8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3569-157A-134E-9276-DB0DA5820732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0069-A912-614A-850B-F31A349283A9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8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D6FB-C702-454D-8C43-A9DD38D16E72}" type="datetime1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9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3937-71A7-9348-80C9-79F11ABD485E}" type="datetime1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EFCA-0C27-4743-A4C3-853DEF8A9DAD}" type="datetime1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87A8-222F-6D47-82EE-14ADC6C0203D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7572-3557-EF47-98AD-6C3012941FC4}" type="datetime1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42A6F-A87A-B543-8C42-503B766F763F}" type="datetime1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9DEB1-E002-794B-8F2C-D9178126A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2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3.png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10" Type="http://schemas.openxmlformats.org/officeDocument/2006/relationships/image" Target="../media/image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551" y="1156649"/>
            <a:ext cx="7772400" cy="2012950"/>
          </a:xfrm>
        </p:spPr>
        <p:txBody>
          <a:bodyPr>
            <a:normAutofit/>
          </a:bodyPr>
          <a:lstStyle/>
          <a:p>
            <a:r>
              <a:rPr lang="en-US" sz="5400" b="1" dirty="0"/>
              <a:t>Analysis of single-cell RNA-seq data (II)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9551" y="3628805"/>
            <a:ext cx="3682382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200" dirty="0"/>
              <a:t>Hao Wu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 and Bioinformatics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Rollins School of Public Health 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Emory University</a:t>
            </a:r>
          </a:p>
          <a:p>
            <a:pPr algn="ctr">
              <a:spcBef>
                <a:spcPct val="0"/>
              </a:spcBef>
              <a:buNone/>
            </a:pPr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CA371-EF10-FD42-B982-C13DFF64A984}"/>
              </a:ext>
            </a:extLst>
          </p:cNvPr>
          <p:cNvSpPr/>
          <p:nvPr/>
        </p:nvSpPr>
        <p:spPr>
          <a:xfrm>
            <a:off x="2190998" y="58885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dirty="0"/>
              <a:t>ENAR 2021</a:t>
            </a:r>
            <a:r>
              <a:rPr lang="en-US" altLang="en-US" dirty="0"/>
              <a:t> short course 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en-US" dirty="0"/>
              <a:t>March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973865-D577-1048-8620-1B1D8DC0CD5A}"/>
              </a:ext>
            </a:extLst>
          </p:cNvPr>
          <p:cNvSpPr/>
          <p:nvPr/>
        </p:nvSpPr>
        <p:spPr>
          <a:xfrm>
            <a:off x="4952011" y="3723808"/>
            <a:ext cx="37169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2200" dirty="0"/>
              <a:t>Ziyi Li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Department of Biostatistics</a:t>
            </a:r>
          </a:p>
          <a:p>
            <a:pPr algn="ctr">
              <a:spcBef>
                <a:spcPct val="0"/>
              </a:spcBef>
              <a:buNone/>
            </a:pPr>
            <a:r>
              <a:rPr lang="en-US" sz="2200" dirty="0"/>
              <a:t>The University of Texas MD Anderson Cancer Center </a:t>
            </a:r>
          </a:p>
        </p:txBody>
      </p:sp>
    </p:spTree>
    <p:extLst>
      <p:ext uri="{BB962C8B-B14F-4D97-AF65-F5344CB8AC3E}">
        <p14:creationId xmlns:p14="http://schemas.microsoft.com/office/powerpoint/2010/main" val="16967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536700"/>
            <a:ext cx="9289509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3332480"/>
            <a:ext cx="8229600" cy="2971483"/>
          </a:xfrm>
        </p:spPr>
        <p:txBody>
          <a:bodyPr/>
          <a:lstStyle/>
          <a:p>
            <a:r>
              <a:rPr lang="en-US" dirty="0"/>
              <a:t>Basic idea: one normalization factor per cell doesn’t fit all genes. </a:t>
            </a:r>
          </a:p>
          <a:p>
            <a:r>
              <a:rPr lang="en-US" dirty="0"/>
              <a:t>Relationships of read counts and sequencing depths vary and depend on the expression levels.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1150"/>
            <a:ext cx="4597400" cy="2541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12" y="1266377"/>
            <a:ext cx="3589508" cy="3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3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-34732"/>
            <a:ext cx="7373620" cy="68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31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SCnorm</a:t>
            </a:r>
            <a:r>
              <a:rPr lang="en-US" b="1" dirty="0"/>
              <a:t>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quantile regression to estimate the dependence of read counts on sequencing depth for every gene. </a:t>
            </a:r>
          </a:p>
          <a:p>
            <a:r>
              <a:rPr lang="en-US" dirty="0"/>
              <a:t>Genes with similar dependence are then grouped, and a second quantile regression is used to estimate scale factors within each group.</a:t>
            </a:r>
          </a:p>
          <a:p>
            <a:r>
              <a:rPr lang="en-US" dirty="0"/>
              <a:t>Bioconductor package </a:t>
            </a:r>
            <a:r>
              <a:rPr lang="en-US" b="1" dirty="0" err="1"/>
              <a:t>SCnorm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4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F74B-074A-7C41-B866-EFD67E4D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Batch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3071F-B16F-944D-AB3D-1D9F3B785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2304"/>
          </a:xfrm>
        </p:spPr>
        <p:txBody>
          <a:bodyPr>
            <a:normAutofit/>
          </a:bodyPr>
          <a:lstStyle/>
          <a:p>
            <a:r>
              <a:rPr lang="en-US" dirty="0"/>
              <a:t>Batch effect in scRNA-seq can be severe.</a:t>
            </a:r>
          </a:p>
          <a:p>
            <a:r>
              <a:rPr lang="en-US" dirty="0"/>
              <a:t>Can be difficult to randomize the design, i.e., batch is confounded with individual, so it causes trouble for analyzing data from multiple individuals (more on this later). </a:t>
            </a:r>
          </a:p>
          <a:p>
            <a:r>
              <a:rPr lang="en-US" dirty="0"/>
              <a:t>Bulk data method such as Combat doesn’t work well.</a:t>
            </a:r>
          </a:p>
        </p:txBody>
      </p:sp>
    </p:spTree>
    <p:extLst>
      <p:ext uri="{BB962C8B-B14F-4D97-AF65-F5344CB8AC3E}">
        <p14:creationId xmlns:p14="http://schemas.microsoft.com/office/powerpoint/2010/main" val="1877375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E2CE-D7CC-6544-B395-B871169A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Batch effect correction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D40CB-7965-D64F-A6AE-ED1FA29A1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8330"/>
            <a:ext cx="8229600" cy="4004953"/>
          </a:xfrm>
        </p:spPr>
        <p:txBody>
          <a:bodyPr>
            <a:normAutofit/>
          </a:bodyPr>
          <a:lstStyle/>
          <a:p>
            <a:r>
              <a:rPr lang="en-US" dirty="0"/>
              <a:t>The cells are from different cell types, which complicates the problem. </a:t>
            </a:r>
          </a:p>
          <a:p>
            <a:r>
              <a:rPr lang="en-US" dirty="0"/>
              <a:t>Most methods are developed for cell clustering, i.e., jointly perform batch correction and cell clustering. </a:t>
            </a:r>
          </a:p>
          <a:p>
            <a:r>
              <a:rPr lang="en-US" dirty="0"/>
              <a:t>The goal is to minimize the impact of batch effects on cell clustering.</a:t>
            </a:r>
          </a:p>
        </p:txBody>
      </p:sp>
    </p:spTree>
    <p:extLst>
      <p:ext uri="{BB962C8B-B14F-4D97-AF65-F5344CB8AC3E}">
        <p14:creationId xmlns:p14="http://schemas.microsoft.com/office/powerpoint/2010/main" val="332087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FEAEA2-A871-9844-A9D6-3CEF6B29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187569"/>
            <a:ext cx="6616700" cy="252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33DAD-5C86-1942-ADC8-7DA3C6EF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0" y="3263411"/>
            <a:ext cx="8295790" cy="312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2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0D49D-E6CB-6B48-99FE-58B23A294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" y="179070"/>
            <a:ext cx="63881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2092B-1AF3-EC4C-B274-678AFBF3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24" y="1417320"/>
            <a:ext cx="4326816" cy="5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0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04AB-D72F-B146-92FE-7C9970EB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comprehensive comparison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6824F-FDC6-AB41-82D2-54D0253A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52" y="1807779"/>
            <a:ext cx="7615095" cy="32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96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CD8288-05E7-B74D-BBE8-F61DC7A7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0" y="102072"/>
            <a:ext cx="7908598" cy="67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1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9284-4AAA-564C-AB4F-6399340E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26F3-D4EC-EC44-A69A-11D46A15A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02" y="1417638"/>
            <a:ext cx="8229600" cy="513310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8-9:15: Intro and data preprocessing.  </a:t>
            </a:r>
          </a:p>
          <a:p>
            <a:r>
              <a:rPr lang="en-US" sz="2400" dirty="0"/>
              <a:t>9:15-9:45: Lab: preprocessing and visualization.</a:t>
            </a:r>
          </a:p>
          <a:p>
            <a:r>
              <a:rPr lang="en-US" sz="2400" b="1" dirty="0"/>
              <a:t>10-11:15: Normalization, batch effect, imputation, DE, simulator. </a:t>
            </a:r>
          </a:p>
          <a:p>
            <a:r>
              <a:rPr lang="en-US" sz="2400" dirty="0"/>
              <a:t>11:15-12: Lab: Normalization, batch effect, imputation, DE, simulator</a:t>
            </a:r>
          </a:p>
          <a:p>
            <a:r>
              <a:rPr lang="en-US" sz="2400" dirty="0"/>
              <a:t>12-1: lunch break</a:t>
            </a:r>
          </a:p>
          <a:p>
            <a:r>
              <a:rPr lang="en-US" sz="2400" dirty="0"/>
              <a:t>1-2: Clustering and pseudotime construction</a:t>
            </a:r>
          </a:p>
          <a:p>
            <a:r>
              <a:rPr lang="en-US" sz="2400" dirty="0"/>
              <a:t>2-2:30: Lab: Clustering and pseudotime construction</a:t>
            </a:r>
          </a:p>
          <a:p>
            <a:r>
              <a:rPr lang="en-US" sz="2400" dirty="0"/>
              <a:t>2:45–3:30: Supervised cell typing &amp; related single cell data sources</a:t>
            </a:r>
          </a:p>
          <a:p>
            <a:r>
              <a:rPr lang="en-US" sz="2400" dirty="0"/>
              <a:t>3:30-4: Lab: supervised cell typing.</a:t>
            </a:r>
          </a:p>
          <a:p>
            <a:r>
              <a:rPr lang="en-US" sz="2400" dirty="0"/>
              <a:t>4:15-5:  scRNA-seq in cancer </a:t>
            </a:r>
          </a:p>
        </p:txBody>
      </p:sp>
    </p:spTree>
    <p:extLst>
      <p:ext uri="{BB962C8B-B14F-4D97-AF65-F5344CB8AC3E}">
        <p14:creationId xmlns:p14="http://schemas.microsoft.com/office/powerpoint/2010/main" val="77101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3E115-1542-8C48-B933-176FA680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980"/>
            <a:ext cx="8953448" cy="49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9565-400C-1247-84B7-1069230A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547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interesting methods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8774C-6349-244D-9ECB-E51A46E5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8" y="3025764"/>
            <a:ext cx="4747846" cy="1540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2691A7-EA1C-B847-A4FD-F502A5AB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72" y="4970626"/>
            <a:ext cx="5835162" cy="1400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2ABD4-1A64-7E48-9088-AB3866B8F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50" y="1486936"/>
            <a:ext cx="4950558" cy="13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79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7A1F-758F-984C-BC8B-30F4C494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DB94F-F353-1D40-A7B4-F3490601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scRNA-seq has lots of missing data (dropout).</a:t>
            </a:r>
          </a:p>
          <a:p>
            <a:r>
              <a:rPr lang="en-US" dirty="0"/>
              <a:t>Imputing the missing data help the downstream analyses. </a:t>
            </a:r>
          </a:p>
          <a:p>
            <a:r>
              <a:rPr lang="en-US" dirty="0"/>
              <a:t>There are a number of methods: </a:t>
            </a:r>
          </a:p>
          <a:p>
            <a:pPr lvl="1"/>
            <a:r>
              <a:rPr lang="en-US" dirty="0"/>
              <a:t>SAVER (Huang et al. 2018 Nat. Methods)</a:t>
            </a:r>
          </a:p>
          <a:p>
            <a:pPr lvl="1"/>
            <a:r>
              <a:rPr lang="en-US" dirty="0" err="1"/>
              <a:t>ScImpute</a:t>
            </a:r>
            <a:r>
              <a:rPr lang="en-US" dirty="0"/>
              <a:t> (Li et al. 2018 Nat. Comm.)</a:t>
            </a:r>
          </a:p>
          <a:p>
            <a:pPr lvl="1"/>
            <a:r>
              <a:rPr lang="en-US" dirty="0"/>
              <a:t>MAGIC (van Dijk et al. 2018 Cell)</a:t>
            </a:r>
          </a:p>
          <a:p>
            <a:pPr lvl="1"/>
            <a:r>
              <a:rPr lang="en-US" dirty="0"/>
              <a:t>SCRABBLE (Peng et al. 2019 GB)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8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456B-5C2C-CD45-BCAD-D1648C47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strategy for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2EB13-7952-1343-8E25-2175AAC11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is similar to a “recommendation system”.</a:t>
            </a:r>
          </a:p>
          <a:p>
            <a:pPr lvl="1"/>
            <a:r>
              <a:rPr lang="en-US" dirty="0"/>
              <a:t>First compute the similarities among genes and cells.</a:t>
            </a:r>
          </a:p>
          <a:p>
            <a:pPr lvl="1"/>
            <a:r>
              <a:rPr lang="en-US" dirty="0"/>
              <a:t>To impute one element, borrow information from similar gene/cell.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76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45D40-5688-DC44-87ED-2536C7DB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5" y="179292"/>
            <a:ext cx="7341870" cy="12534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203109-4076-1649-931B-52AFDB54D9E0}"/>
              </a:ext>
            </a:extLst>
          </p:cNvPr>
          <p:cNvGrpSpPr/>
          <p:nvPr/>
        </p:nvGrpSpPr>
        <p:grpSpPr>
          <a:xfrm>
            <a:off x="164375" y="2726509"/>
            <a:ext cx="8679180" cy="3953510"/>
            <a:chOff x="468630" y="2390140"/>
            <a:chExt cx="8298180" cy="36220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DDAC60-4AC6-3C45-859A-E6469586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30" y="2390140"/>
              <a:ext cx="4161631" cy="3622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3D1C49-0F2F-F244-8BE4-A8D2E0C0B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179" y="2493010"/>
              <a:ext cx="4161631" cy="339344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52B19F-C96D-074A-AE75-CB533D40D930}"/>
              </a:ext>
            </a:extLst>
          </p:cNvPr>
          <p:cNvSpPr txBox="1"/>
          <p:nvPr/>
        </p:nvSpPr>
        <p:spPr>
          <a:xfrm>
            <a:off x="4116705" y="1848813"/>
            <a:ext cx="1375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1583003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CBA26-7E45-0443-AE02-D9F970C4F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1771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scImpute</a:t>
            </a:r>
            <a:r>
              <a:rPr lang="en-US" dirty="0"/>
              <a:t>: base on Gamma-Normal mixture model to estimate and impute dropout values. 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dirty="0"/>
              <a:t>Learn each gene’s dropout probability in each cell </a:t>
            </a:r>
          </a:p>
          <a:p>
            <a:pPr lvl="1"/>
            <a:r>
              <a:rPr lang="en-US" dirty="0"/>
              <a:t>Impute dropout values of genes in a cell by borrowing information of the same gene in other “similar” cells, which are selected based on genes not severely affected by dropout events.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9F323-A661-F045-9879-30921652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6" y="158503"/>
            <a:ext cx="6263627" cy="16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3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534A4-AF26-9148-BD6C-8D19C3A7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1" y="0"/>
            <a:ext cx="6731000" cy="2413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171FB-17F2-3E44-8828-21246B089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50" y="2804885"/>
            <a:ext cx="8229600" cy="3713163"/>
          </a:xfrm>
        </p:spPr>
        <p:txBody>
          <a:bodyPr>
            <a:normAutofit/>
          </a:bodyPr>
          <a:lstStyle/>
          <a:p>
            <a:r>
              <a:rPr lang="en-US" sz="2800" dirty="0"/>
              <a:t>Use gene-to-gene relationships to recover the true expression levels. </a:t>
            </a:r>
          </a:p>
          <a:p>
            <a:r>
              <a:rPr lang="en-US" sz="2800" dirty="0"/>
              <a:t>Assume gamma-Poisson (NB) for counts</a:t>
            </a:r>
          </a:p>
          <a:p>
            <a:r>
              <a:rPr lang="en-US" sz="2800" dirty="0"/>
              <a:t>Estimate the gamma prior parameters in an empirical Bayes-like approach with a Poisson LASSO regression, using the expression of other genes as predictor. </a:t>
            </a:r>
          </a:p>
          <a:p>
            <a:r>
              <a:rPr lang="en-US" sz="2800" dirty="0"/>
              <a:t>The posterior mean are the imputed expression. 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0387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3BB9-6F69-724D-A1CC-33B7F2EF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5B045-1938-8347-BE45-6CF2999C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06" y="1925781"/>
            <a:ext cx="7868694" cy="39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8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326D89-9BF6-7C48-88F1-B1C23E0A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4" y="98181"/>
            <a:ext cx="5161636" cy="1799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5943D-BD8A-6144-B3FA-DCEF48C0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19" y="2230697"/>
            <a:ext cx="7761166" cy="45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49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Differential expression (DE)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 analysis is the most important task for bulk expression data (microarray or RNA-seq). </a:t>
            </a:r>
          </a:p>
          <a:p>
            <a:r>
              <a:rPr lang="en-US" dirty="0"/>
              <a:t>Popular tools:</a:t>
            </a:r>
          </a:p>
          <a:p>
            <a:pPr lvl="1"/>
            <a:r>
              <a:rPr lang="en-US" dirty="0"/>
              <a:t>Microarray: </a:t>
            </a:r>
            <a:r>
              <a:rPr lang="en-US" dirty="0" err="1"/>
              <a:t>limma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Bulk RNA-seq: DESeq2, </a:t>
            </a:r>
            <a:r>
              <a:rPr lang="en-US" dirty="0" err="1"/>
              <a:t>edgeR</a:t>
            </a:r>
            <a:endParaRPr lang="en-US" dirty="0"/>
          </a:p>
          <a:p>
            <a:r>
              <a:rPr lang="en-US" dirty="0"/>
              <a:t>Important method: </a:t>
            </a:r>
          </a:p>
          <a:p>
            <a:pPr lvl="1"/>
            <a:r>
              <a:rPr lang="en-US" dirty="0"/>
              <a:t>Variance shrinkage</a:t>
            </a:r>
          </a:p>
          <a:p>
            <a:endParaRPr lang="en-US" sz="28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31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5CC-F3F3-794B-9C3B-AE4725051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567544"/>
            <a:ext cx="8404282" cy="5011386"/>
          </a:xfrm>
        </p:spPr>
        <p:txBody>
          <a:bodyPr>
            <a:normAutofit/>
          </a:bodyPr>
          <a:lstStyle/>
          <a:p>
            <a:r>
              <a:rPr lang="en-US" dirty="0"/>
              <a:t>Statistical models for scRNA-seq data</a:t>
            </a:r>
          </a:p>
          <a:p>
            <a:r>
              <a:rPr lang="en-US" dirty="0"/>
              <a:t>Data preprocessing 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Batch effect correction</a:t>
            </a:r>
          </a:p>
          <a:p>
            <a:pPr lvl="1"/>
            <a:r>
              <a:rPr lang="en-US" dirty="0"/>
              <a:t>Imputation</a:t>
            </a:r>
          </a:p>
          <a:p>
            <a:r>
              <a:rPr lang="en-US" dirty="0"/>
              <a:t>Differential expression</a:t>
            </a:r>
          </a:p>
          <a:p>
            <a:r>
              <a:rPr lang="en-US" dirty="0"/>
              <a:t>Data simulator</a:t>
            </a:r>
          </a:p>
          <a:p>
            <a:r>
              <a:rPr lang="en-US" dirty="0"/>
              <a:t>Sample size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AAE59-F511-7D48-993E-C96CF234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290010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A748-A376-6F4F-AF6A-3E3FD4F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 in scRNA-seq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8E5D7-0AA3-5049-B459-4001E700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Considering cell types:</a:t>
            </a:r>
          </a:p>
          <a:p>
            <a:pPr lvl="1"/>
            <a:r>
              <a:rPr lang="en-US" sz="2400" dirty="0"/>
              <a:t>Compare cross cell types: identify cell type specific genes.</a:t>
            </a:r>
          </a:p>
          <a:p>
            <a:pPr lvl="1"/>
            <a:r>
              <a:rPr lang="en-US" sz="2400" dirty="0"/>
              <a:t>Compare the same cell type cross biological conditions.</a:t>
            </a:r>
          </a:p>
          <a:p>
            <a:pPr lvl="1"/>
            <a:r>
              <a:rPr lang="en-US" sz="2400" dirty="0"/>
              <a:t>Need cell clustering first. </a:t>
            </a:r>
          </a:p>
          <a:p>
            <a:r>
              <a:rPr lang="en-US" sz="2800" dirty="0"/>
              <a:t>Method consideration:</a:t>
            </a:r>
          </a:p>
          <a:p>
            <a:pPr lvl="1"/>
            <a:r>
              <a:rPr lang="en-US" sz="2400" dirty="0"/>
              <a:t>Traditional methods test mean changes</a:t>
            </a:r>
          </a:p>
          <a:p>
            <a:pPr lvl="1"/>
            <a:r>
              <a:rPr lang="en-US" sz="2400" dirty="0"/>
              <a:t>The consideration and modeling of “drop-out” is important in scRNA-seq data.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80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22F9-64FD-FC43-8B6A-DAF8F75E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0A000-924F-7C43-9273-C7BEF8FC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SCDE (</a:t>
            </a:r>
            <a:r>
              <a:rPr lang="en-US" dirty="0" err="1"/>
              <a:t>Kharchenko</a:t>
            </a:r>
            <a:r>
              <a:rPr lang="en-US" dirty="0"/>
              <a:t> et al. 2014 Nat. Methods)</a:t>
            </a:r>
          </a:p>
          <a:p>
            <a:r>
              <a:rPr lang="en-US" dirty="0"/>
              <a:t>MAST (</a:t>
            </a:r>
            <a:r>
              <a:rPr lang="en-US" dirty="0" err="1"/>
              <a:t>Finik</a:t>
            </a:r>
            <a:r>
              <a:rPr lang="en-US" dirty="0"/>
              <a:t> et al. 2015 GB)</a:t>
            </a:r>
          </a:p>
          <a:p>
            <a:r>
              <a:rPr lang="en-US" dirty="0"/>
              <a:t>SC2P (Wu et al. 2018 Bioinformatics)</a:t>
            </a:r>
          </a:p>
          <a:p>
            <a:r>
              <a:rPr lang="en-US" dirty="0"/>
              <a:t>Seurat and monocle provide DE functions.</a:t>
            </a:r>
          </a:p>
          <a:p>
            <a:r>
              <a:rPr lang="en-US" dirty="0"/>
              <a:t>Bulk methods (</a:t>
            </a:r>
            <a:r>
              <a:rPr lang="en-US" dirty="0" err="1"/>
              <a:t>DESeq</a:t>
            </a:r>
            <a:r>
              <a:rPr lang="en-US" dirty="0"/>
              <a:t>, </a:t>
            </a:r>
            <a:r>
              <a:rPr lang="en-US" dirty="0" err="1"/>
              <a:t>edgeR</a:t>
            </a:r>
            <a:r>
              <a:rPr lang="en-US" dirty="0"/>
              <a:t>) are sometimes used. </a:t>
            </a:r>
          </a:p>
          <a:p>
            <a:r>
              <a:rPr lang="en-US" dirty="0"/>
              <a:t>A comparison paper: </a:t>
            </a:r>
            <a:r>
              <a:rPr lang="en-US" dirty="0" err="1"/>
              <a:t>Soneson</a:t>
            </a:r>
            <a:r>
              <a:rPr lang="en-US" dirty="0"/>
              <a:t> and Robinson (2018) Nat. Methods</a:t>
            </a:r>
          </a:p>
        </p:txBody>
      </p:sp>
    </p:spTree>
    <p:extLst>
      <p:ext uri="{BB962C8B-B14F-4D97-AF65-F5344CB8AC3E}">
        <p14:creationId xmlns:p14="http://schemas.microsoft.com/office/powerpoint/2010/main" val="4123048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4584700"/>
            <a:ext cx="8229600" cy="1758950"/>
          </a:xfrm>
        </p:spPr>
        <p:txBody>
          <a:bodyPr>
            <a:normAutofit/>
          </a:bodyPr>
          <a:lstStyle/>
          <a:p>
            <a:r>
              <a:rPr lang="en-US" dirty="0"/>
              <a:t>MAST: “Model-based Analysis of Single- cell Transcriptomics.” </a:t>
            </a:r>
          </a:p>
          <a:p>
            <a:r>
              <a:rPr lang="en-US" dirty="0"/>
              <a:t>Bioconductor package </a:t>
            </a:r>
            <a:r>
              <a:rPr lang="en-US" b="1" dirty="0"/>
              <a:t>MAST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66700"/>
            <a:ext cx="7556500" cy="3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6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MAST for 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ideas: </a:t>
            </a:r>
          </a:p>
          <a:p>
            <a:pPr lvl="1"/>
            <a:r>
              <a:rPr lang="en-US" dirty="0"/>
              <a:t>Use log2(TPM+1) as input data</a:t>
            </a:r>
          </a:p>
          <a:p>
            <a:pPr lvl="1"/>
            <a:r>
              <a:rPr lang="en-US" dirty="0"/>
              <a:t>Both dropout probability and expression level depends on experimental conditions.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Model fitting with some regularization. </a:t>
            </a:r>
          </a:p>
          <a:p>
            <a:pPr lvl="1"/>
            <a:r>
              <a:rPr lang="en-US" dirty="0"/>
              <a:t>DE is based on chi-square or Wald test.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670300"/>
            <a:ext cx="3505200" cy="10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7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085C-E151-174B-B0AB-58CAE0C6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codes for MAST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C5D26-8B4A-8643-AC44-20A27097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/>
              <a:t>Start from log TPM and biological condition </a:t>
            </a:r>
            <a:endParaRPr lang="en-US" sz="4500" dirty="0"/>
          </a:p>
          <a:p>
            <a:pPr marL="400050" lvl="1" indent="0">
              <a:buNone/>
            </a:pPr>
            <a:endParaRPr lang="en-US" sz="2100" dirty="0">
              <a:latin typeface="Courier" pitchFamily="2" charset="0"/>
            </a:endParaRPr>
          </a:p>
          <a:p>
            <a:pPr marL="400050" lvl="1" indent="0">
              <a:buNone/>
            </a:pPr>
            <a:r>
              <a:rPr lang="en-US" sz="2100" b="1" dirty="0" err="1">
                <a:latin typeface="Courier" pitchFamily="2" charset="0"/>
              </a:rPr>
              <a:t>sca</a:t>
            </a:r>
            <a:r>
              <a:rPr lang="en-US" sz="2100" b="1" dirty="0">
                <a:latin typeface="Courier" pitchFamily="2" charset="0"/>
              </a:rPr>
              <a:t> &lt;- </a:t>
            </a:r>
            <a:r>
              <a:rPr lang="en-US" sz="2100" b="1" dirty="0" err="1">
                <a:latin typeface="Courier" pitchFamily="2" charset="0"/>
              </a:rPr>
              <a:t>FromMatrix</a:t>
            </a:r>
            <a:r>
              <a:rPr lang="en-US" sz="2100" b="1" dirty="0">
                <a:latin typeface="Courier" pitchFamily="2" charset="0"/>
              </a:rPr>
              <a:t>(</a:t>
            </a:r>
            <a:r>
              <a:rPr lang="en-US" sz="2100" b="1" dirty="0" err="1">
                <a:latin typeface="Courier" pitchFamily="2" charset="0"/>
              </a:rPr>
              <a:t>ltpm</a:t>
            </a:r>
            <a:r>
              <a:rPr lang="en-US" sz="2100" b="1" dirty="0">
                <a:latin typeface="Courier" pitchFamily="2" charset="0"/>
              </a:rPr>
              <a:t>,</a:t>
            </a:r>
          </a:p>
          <a:p>
            <a:pPr marL="400050" lvl="1" indent="0">
              <a:buNone/>
            </a:pPr>
            <a:r>
              <a:rPr lang="en-US" sz="2100" b="1" dirty="0">
                <a:latin typeface="Courier" pitchFamily="2" charset="0"/>
              </a:rPr>
              <a:t>			</a:t>
            </a:r>
            <a:r>
              <a:rPr lang="en-US" sz="2100" b="1" dirty="0" err="1">
                <a:latin typeface="Courier" pitchFamily="2" charset="0"/>
              </a:rPr>
              <a:t>cData</a:t>
            </a:r>
            <a:r>
              <a:rPr lang="en-US" sz="2100" b="1" dirty="0">
                <a:latin typeface="Courier" pitchFamily="2" charset="0"/>
              </a:rPr>
              <a:t>=</a:t>
            </a:r>
            <a:r>
              <a:rPr lang="en-US" sz="2100" b="1" dirty="0" err="1">
                <a:latin typeface="Courier" pitchFamily="2" charset="0"/>
              </a:rPr>
              <a:t>data.frame</a:t>
            </a:r>
            <a:r>
              <a:rPr lang="en-US" sz="2100" b="1" dirty="0">
                <a:latin typeface="Courier" pitchFamily="2" charset="0"/>
              </a:rPr>
              <a:t>(</a:t>
            </a:r>
            <a:r>
              <a:rPr lang="en-US" sz="2100" b="1" dirty="0" err="1">
                <a:latin typeface="Courier" pitchFamily="2" charset="0"/>
              </a:rPr>
              <a:t>celltype</a:t>
            </a:r>
            <a:r>
              <a:rPr lang="en-US" sz="2100" b="1" dirty="0">
                <a:latin typeface="Courier" pitchFamily="2" charset="0"/>
              </a:rPr>
              <a:t>))</a:t>
            </a:r>
          </a:p>
          <a:p>
            <a:pPr marL="400050" lvl="1" indent="0">
              <a:buNone/>
            </a:pPr>
            <a:r>
              <a:rPr lang="en-US" sz="2100" b="1" dirty="0">
                <a:latin typeface="Courier" pitchFamily="2" charset="0"/>
              </a:rPr>
              <a:t>cdr2 &lt;- </a:t>
            </a:r>
            <a:r>
              <a:rPr lang="en-US" sz="2100" b="1" dirty="0" err="1">
                <a:latin typeface="Courier" pitchFamily="2" charset="0"/>
              </a:rPr>
              <a:t>colSums</a:t>
            </a:r>
            <a:r>
              <a:rPr lang="en-US" sz="2100" b="1" dirty="0">
                <a:latin typeface="Courier" pitchFamily="2" charset="0"/>
              </a:rPr>
              <a:t>(assay(</a:t>
            </a:r>
            <a:r>
              <a:rPr lang="en-US" sz="2100" b="1" dirty="0" err="1">
                <a:latin typeface="Courier" pitchFamily="2" charset="0"/>
              </a:rPr>
              <a:t>sca</a:t>
            </a:r>
            <a:r>
              <a:rPr lang="en-US" sz="2100" b="1" dirty="0">
                <a:latin typeface="Courier" pitchFamily="2" charset="0"/>
              </a:rPr>
              <a:t>)&gt;0)</a:t>
            </a:r>
          </a:p>
          <a:p>
            <a:pPr marL="400050" lvl="1" indent="0">
              <a:buNone/>
            </a:pPr>
            <a:r>
              <a:rPr lang="en-US" sz="2100" b="1" dirty="0" err="1">
                <a:latin typeface="Courier" pitchFamily="2" charset="0"/>
              </a:rPr>
              <a:t>colData</a:t>
            </a:r>
            <a:r>
              <a:rPr lang="en-US" sz="2100" b="1" dirty="0">
                <a:latin typeface="Courier" pitchFamily="2" charset="0"/>
              </a:rPr>
              <a:t>(</a:t>
            </a:r>
            <a:r>
              <a:rPr lang="en-US" sz="2100" b="1" dirty="0" err="1">
                <a:latin typeface="Courier" pitchFamily="2" charset="0"/>
              </a:rPr>
              <a:t>sca</a:t>
            </a:r>
            <a:r>
              <a:rPr lang="en-US" sz="2100" b="1" dirty="0">
                <a:latin typeface="Courier" pitchFamily="2" charset="0"/>
              </a:rPr>
              <a:t>)$</a:t>
            </a:r>
            <a:r>
              <a:rPr lang="en-US" sz="2100" b="1" dirty="0" err="1">
                <a:latin typeface="Courier" pitchFamily="2" charset="0"/>
              </a:rPr>
              <a:t>cngeneson</a:t>
            </a:r>
            <a:r>
              <a:rPr lang="en-US" sz="2100" b="1" dirty="0">
                <a:latin typeface="Courier" pitchFamily="2" charset="0"/>
              </a:rPr>
              <a:t> &lt;- scale(cdr2)</a:t>
            </a:r>
          </a:p>
          <a:p>
            <a:pPr marL="400050" lvl="1" indent="0">
              <a:buNone/>
            </a:pPr>
            <a:r>
              <a:rPr lang="en-US" sz="2100" b="1" dirty="0" err="1">
                <a:latin typeface="Courier" pitchFamily="2" charset="0"/>
              </a:rPr>
              <a:t>thres</a:t>
            </a:r>
            <a:r>
              <a:rPr lang="en-US" sz="2100" b="1" dirty="0">
                <a:latin typeface="Courier" pitchFamily="2" charset="0"/>
              </a:rPr>
              <a:t> &lt;- </a:t>
            </a:r>
            <a:r>
              <a:rPr lang="en-US" sz="2100" b="1" dirty="0" err="1">
                <a:latin typeface="Courier" pitchFamily="2" charset="0"/>
              </a:rPr>
              <a:t>thresholdSCRNACountMatrix</a:t>
            </a:r>
            <a:r>
              <a:rPr lang="en-US" sz="2100" b="1" dirty="0">
                <a:latin typeface="Courier" pitchFamily="2" charset="0"/>
              </a:rPr>
              <a:t>(assay(</a:t>
            </a:r>
            <a:r>
              <a:rPr lang="en-US" sz="2100" b="1" dirty="0" err="1">
                <a:latin typeface="Courier" pitchFamily="2" charset="0"/>
              </a:rPr>
              <a:t>sca</a:t>
            </a:r>
            <a:r>
              <a:rPr lang="en-US" sz="2100" b="1" dirty="0">
                <a:latin typeface="Courier" pitchFamily="2" charset="0"/>
              </a:rPr>
              <a:t>), </a:t>
            </a:r>
          </a:p>
          <a:p>
            <a:pPr marL="400050" lvl="1" indent="0">
              <a:buNone/>
            </a:pPr>
            <a:r>
              <a:rPr lang="en-US" sz="2100" b="1" dirty="0">
                <a:latin typeface="Courier" pitchFamily="2" charset="0"/>
              </a:rPr>
              <a:t>			</a:t>
            </a:r>
            <a:r>
              <a:rPr lang="en-US" sz="2100" b="1" dirty="0" err="1">
                <a:latin typeface="Courier" pitchFamily="2" charset="0"/>
              </a:rPr>
              <a:t>nbins</a:t>
            </a:r>
            <a:r>
              <a:rPr lang="en-US" sz="2100" b="1" dirty="0">
                <a:latin typeface="Courier" pitchFamily="2" charset="0"/>
              </a:rPr>
              <a:t>=200, </a:t>
            </a:r>
            <a:r>
              <a:rPr lang="en-US" sz="2100" b="1" dirty="0" err="1">
                <a:latin typeface="Courier" pitchFamily="2" charset="0"/>
              </a:rPr>
              <a:t>min_per_bin</a:t>
            </a:r>
            <a:r>
              <a:rPr lang="en-US" sz="2100" b="1" dirty="0">
                <a:latin typeface="Courier" pitchFamily="2" charset="0"/>
              </a:rPr>
              <a:t>=30)</a:t>
            </a:r>
          </a:p>
          <a:p>
            <a:pPr marL="400050" lvl="1" indent="0">
              <a:buNone/>
            </a:pPr>
            <a:r>
              <a:rPr lang="en-US" sz="2100" b="1" dirty="0">
                <a:latin typeface="Courier" pitchFamily="2" charset="0"/>
              </a:rPr>
              <a:t>assays(</a:t>
            </a:r>
            <a:r>
              <a:rPr lang="en-US" sz="2100" b="1" dirty="0" err="1">
                <a:latin typeface="Courier" pitchFamily="2" charset="0"/>
              </a:rPr>
              <a:t>sca</a:t>
            </a:r>
            <a:r>
              <a:rPr lang="en-US" sz="2100" b="1" dirty="0">
                <a:latin typeface="Courier" pitchFamily="2" charset="0"/>
              </a:rPr>
              <a:t>) &lt;- list(thresh=</a:t>
            </a:r>
            <a:r>
              <a:rPr lang="en-US" sz="2100" b="1" dirty="0" err="1">
                <a:latin typeface="Courier" pitchFamily="2" charset="0"/>
              </a:rPr>
              <a:t>thres$counts_threshold</a:t>
            </a:r>
            <a:r>
              <a:rPr lang="en-US" sz="2100" b="1" dirty="0">
                <a:latin typeface="Courier" pitchFamily="2" charset="0"/>
              </a:rPr>
              <a:t>,</a:t>
            </a:r>
          </a:p>
          <a:p>
            <a:pPr marL="400050" lvl="1" indent="0">
              <a:buNone/>
            </a:pPr>
            <a:r>
              <a:rPr lang="en-US" sz="2100" b="1" dirty="0">
                <a:latin typeface="Courier" pitchFamily="2" charset="0"/>
              </a:rPr>
              <a:t>					</a:t>
            </a:r>
            <a:r>
              <a:rPr lang="en-US" sz="2100" b="1" dirty="0" err="1">
                <a:latin typeface="Courier" pitchFamily="2" charset="0"/>
              </a:rPr>
              <a:t>tpm</a:t>
            </a:r>
            <a:r>
              <a:rPr lang="en-US" sz="2100" b="1" dirty="0">
                <a:latin typeface="Courier" pitchFamily="2" charset="0"/>
              </a:rPr>
              <a:t>=assay(</a:t>
            </a:r>
            <a:r>
              <a:rPr lang="en-US" sz="2100" b="1" dirty="0" err="1">
                <a:latin typeface="Courier" pitchFamily="2" charset="0"/>
              </a:rPr>
              <a:t>sca</a:t>
            </a:r>
            <a:r>
              <a:rPr lang="en-US" sz="2100" b="1" dirty="0">
                <a:latin typeface="Courier" pitchFamily="2" charset="0"/>
              </a:rPr>
              <a:t>))</a:t>
            </a:r>
          </a:p>
          <a:p>
            <a:pPr marL="400050" lvl="1" indent="0">
              <a:buNone/>
            </a:pPr>
            <a:r>
              <a:rPr lang="en-US" sz="2100" b="1" dirty="0">
                <a:latin typeface="Courier" pitchFamily="2" charset="0"/>
              </a:rPr>
              <a:t>## fit model and perform test                                                                                        </a:t>
            </a:r>
          </a:p>
          <a:p>
            <a:pPr marL="400050" lvl="1" indent="0">
              <a:buNone/>
            </a:pPr>
            <a:r>
              <a:rPr lang="en-US" sz="2100" b="1" dirty="0">
                <a:latin typeface="Courier" pitchFamily="2" charset="0"/>
              </a:rPr>
              <a:t>fit &lt;- </a:t>
            </a:r>
            <a:r>
              <a:rPr lang="en-US" sz="2100" b="1" dirty="0" err="1">
                <a:latin typeface="Courier" pitchFamily="2" charset="0"/>
              </a:rPr>
              <a:t>zlm</a:t>
            </a:r>
            <a:r>
              <a:rPr lang="en-US" sz="2100" b="1" dirty="0">
                <a:latin typeface="Courier" pitchFamily="2" charset="0"/>
              </a:rPr>
              <a:t>(~</a:t>
            </a:r>
            <a:r>
              <a:rPr lang="en-US" sz="2100" b="1" dirty="0" err="1">
                <a:latin typeface="Courier" pitchFamily="2" charset="0"/>
              </a:rPr>
              <a:t>celltype</a:t>
            </a:r>
            <a:r>
              <a:rPr lang="en-US" sz="2100" b="1" dirty="0">
                <a:latin typeface="Courier" pitchFamily="2" charset="0"/>
              </a:rPr>
              <a:t>, </a:t>
            </a:r>
            <a:r>
              <a:rPr lang="en-US" sz="2100" b="1" dirty="0" err="1">
                <a:latin typeface="Courier" pitchFamily="2" charset="0"/>
              </a:rPr>
              <a:t>sca</a:t>
            </a:r>
            <a:r>
              <a:rPr lang="en-US" sz="2100" b="1" dirty="0">
                <a:latin typeface="Courier" pitchFamily="2" charset="0"/>
              </a:rPr>
              <a:t>)</a:t>
            </a:r>
          </a:p>
          <a:p>
            <a:pPr marL="400050" lvl="1" indent="0">
              <a:buNone/>
            </a:pPr>
            <a:r>
              <a:rPr lang="en-US" sz="2100" b="1" dirty="0" err="1">
                <a:latin typeface="Courier" pitchFamily="2" charset="0"/>
              </a:rPr>
              <a:t>lrt</a:t>
            </a:r>
            <a:r>
              <a:rPr lang="en-US" sz="2100" b="1" dirty="0">
                <a:latin typeface="Courier" pitchFamily="2" charset="0"/>
              </a:rPr>
              <a:t> &lt;- </a:t>
            </a:r>
            <a:r>
              <a:rPr lang="en-US" sz="2100" b="1" dirty="0" err="1">
                <a:latin typeface="Courier" pitchFamily="2" charset="0"/>
              </a:rPr>
              <a:t>lrTest</a:t>
            </a:r>
            <a:r>
              <a:rPr lang="en-US" sz="2100" b="1" dirty="0">
                <a:latin typeface="Courier" pitchFamily="2" charset="0"/>
              </a:rPr>
              <a:t>(fit, "</a:t>
            </a:r>
            <a:r>
              <a:rPr lang="en-US" sz="2100" b="1" dirty="0" err="1">
                <a:latin typeface="Courier" pitchFamily="2" charset="0"/>
              </a:rPr>
              <a:t>celltype</a:t>
            </a:r>
            <a:r>
              <a:rPr lang="en-US" sz="2100" b="1" dirty="0">
                <a:latin typeface="Courier" pitchFamily="2" charset="0"/>
              </a:rPr>
              <a:t>")</a:t>
            </a:r>
          </a:p>
          <a:p>
            <a:pPr marL="400050" lvl="1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26876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C7E07-C24F-8C43-9594-B7A77850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7" y="120320"/>
            <a:ext cx="4976090" cy="6679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366045-B0DB-6645-8B8F-5FC44E2188E1}"/>
              </a:ext>
            </a:extLst>
          </p:cNvPr>
          <p:cNvSpPr txBox="1"/>
          <p:nvPr/>
        </p:nvSpPr>
        <p:spPr>
          <a:xfrm>
            <a:off x="4928260" y="6488668"/>
            <a:ext cx="431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Soneson</a:t>
            </a:r>
            <a:r>
              <a:rPr lang="en-US" dirty="0"/>
              <a:t> and Robinson (2018) Nat. Methods</a:t>
            </a:r>
          </a:p>
        </p:txBody>
      </p:sp>
    </p:spTree>
    <p:extLst>
      <p:ext uri="{BB962C8B-B14F-4D97-AF65-F5344CB8AC3E}">
        <p14:creationId xmlns:p14="http://schemas.microsoft.com/office/powerpoint/2010/main" val="2990936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EB6A-8C16-8846-A474-71E9C70F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scRNA-seq Data simulators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3BD246-86ED-294B-B9DC-451B0F424D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9570424"/>
              </p:ext>
            </p:extLst>
          </p:nvPr>
        </p:nvGraphicFramePr>
        <p:xfrm>
          <a:off x="316597" y="1623460"/>
          <a:ext cx="8626681" cy="403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523">
                  <a:extLst>
                    <a:ext uri="{9D8B030D-6E8A-4147-A177-3AD203B41FA5}">
                      <a16:colId xmlns:a16="http://schemas.microsoft.com/office/drawing/2014/main" val="2106362576"/>
                    </a:ext>
                  </a:extLst>
                </a:gridCol>
                <a:gridCol w="3816145">
                  <a:extLst>
                    <a:ext uri="{9D8B030D-6E8A-4147-A177-3AD203B41FA5}">
                      <a16:colId xmlns:a16="http://schemas.microsoft.com/office/drawing/2014/main" val="1803654912"/>
                    </a:ext>
                  </a:extLst>
                </a:gridCol>
                <a:gridCol w="2980013">
                  <a:extLst>
                    <a:ext uri="{9D8B030D-6E8A-4147-A177-3AD203B41FA5}">
                      <a16:colId xmlns:a16="http://schemas.microsoft.com/office/drawing/2014/main" val="3516825014"/>
                    </a:ext>
                  </a:extLst>
                </a:gridCol>
              </a:tblGrid>
              <a:tr h="3572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Method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 Assumption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Reference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45325431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powsimR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NB (ZI-NB optional) on counts for both RNA-seq and scRNA-seq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Vieth</a:t>
                      </a:r>
                      <a:r>
                        <a:rPr lang="en-US" sz="1800" dirty="0"/>
                        <a:t> et al., 2017, </a:t>
                      </a:r>
                      <a:r>
                        <a:rPr lang="en-US" sz="1800" dirty="0" err="1"/>
                        <a:t>Bioinfo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10139098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scDesign</a:t>
                      </a:r>
                      <a:r>
                        <a:rPr lang="en-US" sz="1800" dirty="0"/>
                        <a:t>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Gamma-normal mixture on log counts (same as </a:t>
                      </a:r>
                      <a:r>
                        <a:rPr lang="en-US" sz="1800" dirty="0" err="1"/>
                        <a:t>scImpute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Li et al., 2019, </a:t>
                      </a:r>
                      <a:r>
                        <a:rPr lang="en-US" sz="1800" dirty="0" err="1"/>
                        <a:t>Bioinfo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50654848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Splatter (splat)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Gamma-Poisson hierarchical model on normalized counts (</a:t>
                      </a:r>
                      <a:r>
                        <a:rPr lang="en-US" sz="1800" dirty="0" err="1"/>
                        <a:t>fitdistrplus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Zappia</a:t>
                      </a:r>
                      <a:r>
                        <a:rPr lang="en-US" sz="1800" dirty="0"/>
                        <a:t> et al., 2017, GB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00575697"/>
                  </a:ext>
                </a:extLst>
              </a:tr>
              <a:tr h="52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POWSC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ZIP-LNP mixture on log normalized counts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 et al., 2020, </a:t>
                      </a:r>
                      <a:r>
                        <a:rPr lang="en-US" sz="1800" dirty="0" err="1"/>
                        <a:t>Bioinfo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7463745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scDBM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Deep generative models 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Boltzmann Machines to the NB distribution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Treppner</a:t>
                      </a:r>
                      <a:r>
                        <a:rPr lang="en-US" sz="1800" dirty="0"/>
                        <a:t> et al., 2020, Preprint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23721892"/>
                  </a:ext>
                </a:extLst>
              </a:tr>
              <a:tr h="52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scPOWER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NB on gene-level counts (</a:t>
                      </a:r>
                      <a:r>
                        <a:rPr lang="en-US" sz="1800" dirty="0" err="1"/>
                        <a:t>DESeq</a:t>
                      </a:r>
                      <a:r>
                        <a:rPr lang="en-US" sz="1800" dirty="0"/>
                        <a:t>)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Schmid et al., 2020, Preprint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3029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468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A76D-E880-1549-BAB2-E1819F23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F849-2175-3C43-90D5-D8C22444E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196" y="1623566"/>
            <a:ext cx="3519604" cy="444586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Based on real data.</a:t>
            </a:r>
          </a:p>
          <a:p>
            <a:r>
              <a:rPr lang="en-US" sz="2400" dirty="0"/>
              <a:t>Estimate model parameters.</a:t>
            </a:r>
          </a:p>
          <a:p>
            <a:r>
              <a:rPr lang="en-US" sz="2400" dirty="0"/>
              <a:t>Simulate the data.</a:t>
            </a:r>
          </a:p>
          <a:p>
            <a:r>
              <a:rPr lang="en-US" sz="2400" dirty="0"/>
              <a:t>Compare between simulated and real expression matrices. </a:t>
            </a:r>
          </a:p>
          <a:p>
            <a:pPr lvl="1"/>
            <a:r>
              <a:rPr lang="en-US" dirty="0"/>
              <a:t>4 </a:t>
            </a:r>
            <a:r>
              <a:rPr lang="en-US" b="1" dirty="0"/>
              <a:t>gene-wise</a:t>
            </a:r>
            <a:r>
              <a:rPr lang="en-US" dirty="0"/>
              <a:t> parameters </a:t>
            </a:r>
          </a:p>
          <a:p>
            <a:pPr lvl="1"/>
            <a:r>
              <a:rPr lang="en-US" dirty="0"/>
              <a:t>2 </a:t>
            </a:r>
            <a:r>
              <a:rPr lang="en-US" b="1" dirty="0"/>
              <a:t>cell-wise</a:t>
            </a:r>
            <a:r>
              <a:rPr lang="en-US" dirty="0"/>
              <a:t> parameters.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279A-8ACB-224F-9268-A5BD48C1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41" y="1718705"/>
            <a:ext cx="5228395" cy="34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48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5114-A6CB-9B4F-AF4D-E85ECD1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 size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06BC8-34E6-0347-836A-CA9FAF58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825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Power evaluation and sample size calculation is an important consideration at the experimental design stage, and required by almost all grant applications.</a:t>
            </a:r>
          </a:p>
          <a:p>
            <a:r>
              <a:rPr lang="en-US" sz="2800" dirty="0"/>
              <a:t>Determining scRNA-seq sample size (# of cells) is difficult, i.e., no closed form solution. </a:t>
            </a:r>
          </a:p>
          <a:p>
            <a:r>
              <a:rPr lang="en-US" sz="2800" dirty="0"/>
              <a:t>A few methods available under the context of DE, rely on some simulation procedures. </a:t>
            </a:r>
          </a:p>
          <a:p>
            <a:r>
              <a:rPr lang="en-US" sz="2800" dirty="0"/>
              <a:t>Report number of cells required in order to achieve certain power for DE detection.</a:t>
            </a:r>
          </a:p>
        </p:txBody>
      </p:sp>
    </p:spTree>
    <p:extLst>
      <p:ext uri="{BB962C8B-B14F-4D97-AF65-F5344CB8AC3E}">
        <p14:creationId xmlns:p14="http://schemas.microsoft.com/office/powerpoint/2010/main" val="146583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EB6A-8C16-8846-A474-71E9C70F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Power evaluator </a:t>
            </a:r>
            <a:br>
              <a:rPr lang="en-US" b="1" dirty="0"/>
            </a:br>
            <a:r>
              <a:rPr lang="en-US" b="1" dirty="0"/>
              <a:t>(in the context of DE analysis)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3BD246-86ED-294B-B9DC-451B0F424D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396038"/>
              </p:ext>
            </p:extLst>
          </p:nvPr>
        </p:nvGraphicFramePr>
        <p:xfrm>
          <a:off x="457200" y="1813032"/>
          <a:ext cx="8552984" cy="448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885">
                  <a:extLst>
                    <a:ext uri="{9D8B030D-6E8A-4147-A177-3AD203B41FA5}">
                      <a16:colId xmlns:a16="http://schemas.microsoft.com/office/drawing/2014/main" val="2106362576"/>
                    </a:ext>
                  </a:extLst>
                </a:gridCol>
                <a:gridCol w="3783544">
                  <a:extLst>
                    <a:ext uri="{9D8B030D-6E8A-4147-A177-3AD203B41FA5}">
                      <a16:colId xmlns:a16="http://schemas.microsoft.com/office/drawing/2014/main" val="1803654912"/>
                    </a:ext>
                  </a:extLst>
                </a:gridCol>
                <a:gridCol w="2954555">
                  <a:extLst>
                    <a:ext uri="{9D8B030D-6E8A-4147-A177-3AD203B41FA5}">
                      <a16:colId xmlns:a16="http://schemas.microsoft.com/office/drawing/2014/main" val="3516825014"/>
                    </a:ext>
                  </a:extLst>
                </a:gridCol>
              </a:tblGrid>
              <a:tr h="3891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Method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Approach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Notes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45325431"/>
                  </a:ext>
                </a:extLst>
              </a:tr>
              <a:tr h="10245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powsimR</a:t>
                      </a:r>
                      <a:endParaRPr 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Use a series of established tools:  </a:t>
                      </a:r>
                      <a:r>
                        <a:rPr lang="en-US" sz="2000" dirty="0" err="1"/>
                        <a:t>edgeR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limma</a:t>
                      </a:r>
                      <a:r>
                        <a:rPr lang="en-US" sz="2000" dirty="0"/>
                        <a:t>, and DESeq2. MAST, BPSC, and </a:t>
                      </a:r>
                      <a:r>
                        <a:rPr lang="en-US" sz="2000" dirty="0" err="1"/>
                        <a:t>scDD</a:t>
                      </a:r>
                      <a:endParaRPr 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Report stratified power by mean expression levels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10139098"/>
                  </a:ext>
                </a:extLst>
              </a:tr>
              <a:tr h="1024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scDesign</a:t>
                      </a:r>
                      <a:r>
                        <a:rPr lang="en-US" sz="2000" dirty="0"/>
                        <a:t>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Top 1000 genes ranked by effect score as reference true DE genes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Precision, recall, F1 score, and etc. 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50654848"/>
                  </a:ext>
                </a:extLst>
              </a:tr>
              <a:tr h="706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POWSC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Use MAST or SC2P to report two forms of DE genes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Stratified, marginal, and overall power evaluation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7463745"/>
                  </a:ext>
                </a:extLst>
              </a:tr>
              <a:tr h="13422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scPOWER</a:t>
                      </a:r>
                      <a:endParaRPr 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Use </a:t>
                      </a:r>
                      <a:r>
                        <a:rPr lang="en-US" sz="2000" dirty="0" err="1"/>
                        <a:t>Mkmisc</a:t>
                      </a:r>
                      <a:r>
                        <a:rPr lang="en-US" sz="2000" dirty="0"/>
                        <a:t> package for DE genes and use F test for </a:t>
                      </a:r>
                      <a:r>
                        <a:rPr lang="en-US" sz="2000" dirty="0" err="1"/>
                        <a:t>eQTLs</a:t>
                      </a:r>
                      <a:r>
                        <a:rPr lang="en-US" sz="2000" dirty="0"/>
                        <a:t>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Overall power by considering both power from DE genes and </a:t>
                      </a:r>
                      <a:r>
                        <a:rPr lang="en-US" sz="2000" dirty="0" err="1"/>
                        <a:t>eQTLs</a:t>
                      </a:r>
                      <a:r>
                        <a:rPr lang="en-US" sz="2000" dirty="0"/>
                        <a:t> 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3029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4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B8D06154-9FDE-B843-926F-4D47E1CC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ea typeface="ＭＳ Ｐゴシック" panose="020B0600070205080204" pitchFamily="34" charset="-128"/>
              </a:rPr>
              <a:t>Review: data model for bulk RNA-seq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Content Placeholder 2">
                <a:extLst>
                  <a:ext uri="{FF2B5EF4-FFF2-40B4-BE49-F238E27FC236}">
                    <a16:creationId xmlns:a16="http://schemas.microsoft.com/office/drawing/2014/main" id="{F31F6AA8-E4BC-4C43-8D55-8623386F39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89100"/>
                <a:ext cx="8229600" cy="4735451"/>
              </a:xfrm>
            </p:spPr>
            <p:txBody>
              <a:bodyPr/>
              <a:lstStyle/>
              <a:p>
                <a:r>
                  <a:rPr lang="en-US" altLang="en-US" sz="2800" dirty="0">
                    <a:ea typeface="ＭＳ Ｐゴシック" panose="020B0600070205080204" pitchFamily="34" charset="-128"/>
                  </a:rPr>
                  <a:t>The most common model is the gene-wise gamma-Poisson (negative binomial) distribution:</a:t>
                </a:r>
              </a:p>
              <a:p>
                <a:endParaRPr lang="en-US" altLang="en-US" sz="2800" dirty="0">
                  <a:ea typeface="ＭＳ Ｐゴシック" panose="020B0600070205080204" pitchFamily="34" charset="-128"/>
                </a:endParaRPr>
              </a:p>
              <a:p>
                <a:endParaRPr lang="en-US" altLang="en-US" sz="2800" dirty="0">
                  <a:ea typeface="ＭＳ Ｐゴシック" panose="020B0600070205080204" pitchFamily="34" charset="-128"/>
                </a:endParaRPr>
              </a:p>
              <a:p>
                <a:pPr marL="3429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NB is over-dispersed Poisson: </a:t>
                </a:r>
              </a:p>
              <a:p>
                <a:pPr marL="742950" lvl="2" indent="-342900">
                  <a:buFont typeface="Lucida Grande" panose="020B0600040502020204" pitchFamily="34" charset="0"/>
                  <a:buChar char="-"/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Poisson:</a:t>
                </a:r>
              </a:p>
              <a:p>
                <a:pPr marL="742950" lvl="2" indent="-342900">
                  <a:buFont typeface="Lucida Grande" panose="020B0600040502020204" pitchFamily="34" charset="0"/>
                  <a:buChar char="-"/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NB: </a:t>
                </a:r>
              </a:p>
              <a:p>
                <a:pPr marL="742950" lvl="2" indent="-342900">
                  <a:buFont typeface="Lucida Grande" panose="020B0600040502020204" pitchFamily="34" charset="0"/>
                  <a:buChar char="-"/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Dispersion parameter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𝜙</m:t>
                    </m:r>
                  </m:oMath>
                </a14:m>
                <a:r>
                  <a:rPr lang="en-US" altLang="en-US" dirty="0">
                    <a:ea typeface="ＭＳ Ｐゴシック" panose="020B0600070205080204" pitchFamily="34" charset="-128"/>
                  </a:rPr>
                  <a:t> approximates the squared coefficient of variation:</a:t>
                </a:r>
              </a:p>
              <a:p>
                <a:pPr marL="0" lvl="1" indent="0">
                  <a:buNone/>
                </a:pPr>
                <a:endParaRPr lang="en-US" altLang="en-US" sz="2800" dirty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44034" name="Content Placeholder 2">
                <a:extLst>
                  <a:ext uri="{FF2B5EF4-FFF2-40B4-BE49-F238E27FC236}">
                    <a16:creationId xmlns:a16="http://schemas.microsoft.com/office/drawing/2014/main" id="{F31F6AA8-E4BC-4C43-8D55-8623386F39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89100"/>
                <a:ext cx="8229600" cy="4735451"/>
              </a:xfrm>
              <a:blipFill>
                <a:blip r:embed="rId3"/>
                <a:stretch>
                  <a:fillRect l="-138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035" name="Object 4">
            <a:extLst>
              <a:ext uri="{FF2B5EF4-FFF2-40B4-BE49-F238E27FC236}">
                <a16:creationId xmlns:a16="http://schemas.microsoft.com/office/drawing/2014/main" id="{33EE33DA-E322-BA45-A067-737478955A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4125" y="2735866"/>
          <a:ext cx="4803931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4" imgW="1638300" imgH="165100" progId="Equation.3">
                  <p:embed/>
                </p:oleObj>
              </mc:Choice>
              <mc:Fallback>
                <p:oleObj name="Equation" r:id="rId4" imgW="1638300" imgH="165100" progId="Equation.3">
                  <p:embed/>
                  <p:pic>
                    <p:nvPicPr>
                      <p:cNvPr id="44035" name="Object 4">
                        <a:extLst>
                          <a:ext uri="{FF2B5EF4-FFF2-40B4-BE49-F238E27FC236}">
                            <a16:creationId xmlns:a16="http://schemas.microsoft.com/office/drawing/2014/main" id="{33EE33DA-E322-BA45-A067-737478955A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125" y="2735866"/>
                        <a:ext cx="4803931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5">
            <a:extLst>
              <a:ext uri="{FF2B5EF4-FFF2-40B4-BE49-F238E27FC236}">
                <a16:creationId xmlns:a16="http://schemas.microsoft.com/office/drawing/2014/main" id="{5AC6FA69-641C-C441-9F84-47B126E46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4125" y="3220054"/>
          <a:ext cx="1746146" cy="473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6" imgW="609600" imgH="165100" progId="Equation.3">
                  <p:embed/>
                </p:oleObj>
              </mc:Choice>
              <mc:Fallback>
                <p:oleObj name="Equation" r:id="rId6" imgW="609600" imgH="165100" progId="Equation.3">
                  <p:embed/>
                  <p:pic>
                    <p:nvPicPr>
                      <p:cNvPr id="44036" name="Object 5">
                        <a:extLst>
                          <a:ext uri="{FF2B5EF4-FFF2-40B4-BE49-F238E27FC236}">
                            <a16:creationId xmlns:a16="http://schemas.microsoft.com/office/drawing/2014/main" id="{5AC6FA69-641C-C441-9F84-47B126E464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125" y="3220054"/>
                        <a:ext cx="1746146" cy="473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1C95C6A1-0846-9543-8642-643C4455C5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90" y="4231194"/>
            <a:ext cx="1217581" cy="51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95F0179-5EF2-BC4F-B7D0-DC975529E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83" y="4644992"/>
            <a:ext cx="2354746" cy="58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EC45B-4957-8F49-9DE3-C4E7C3FD08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13" y="5464814"/>
            <a:ext cx="2332037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53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1689-6A9E-C145-B1F7-63DFBA0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model for scRNA-seq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BDE6-0618-ED4B-9770-EB687E9FD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distribution is more complex than bulk RNA-seq due to </a:t>
            </a:r>
          </a:p>
          <a:p>
            <a:pPr lvl="1"/>
            <a:r>
              <a:rPr lang="en-US" dirty="0"/>
              <a:t>Mixture of cell types</a:t>
            </a:r>
          </a:p>
          <a:p>
            <a:pPr lvl="1"/>
            <a:r>
              <a:rPr lang="en-US" dirty="0"/>
              <a:t>Drop out </a:t>
            </a:r>
          </a:p>
          <a:p>
            <a:r>
              <a:rPr lang="en-US" dirty="0"/>
              <a:t>Often-used statistical models</a:t>
            </a:r>
          </a:p>
          <a:p>
            <a:pPr lvl="1"/>
            <a:r>
              <a:rPr lang="en-US" dirty="0"/>
              <a:t>Gene-wise: zero-inflated model, mixture model</a:t>
            </a:r>
          </a:p>
          <a:p>
            <a:pPr lvl="1"/>
            <a:r>
              <a:rPr lang="en-US" dirty="0"/>
              <a:t>Cell-wise: Dirichlet-multinomial.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5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891E-5885-744C-BF77-16EC1895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Gene-wise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3B05-BE6F-5744-B3FF-A1B4070CB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9353"/>
          </a:xfrm>
        </p:spPr>
        <p:txBody>
          <a:bodyPr>
            <a:normAutofit/>
          </a:bodyPr>
          <a:lstStyle/>
          <a:p>
            <a:r>
              <a:rPr lang="en-US" sz="2800" dirty="0"/>
              <a:t>Many expressions follow multi-modal distribution. </a:t>
            </a:r>
          </a:p>
          <a:p>
            <a:r>
              <a:rPr lang="en-US" sz="2800" dirty="0"/>
              <a:t>Most methods use mixture of distributions:</a:t>
            </a:r>
          </a:p>
          <a:p>
            <a:pPr lvl="1"/>
            <a:r>
              <a:rPr lang="en-US" sz="2400" dirty="0"/>
              <a:t>SCDE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/>
              <a:t>Kharchenko</a:t>
            </a:r>
            <a:r>
              <a:rPr lang="en-US" sz="2400" dirty="0"/>
              <a:t> et al., 2014</a:t>
            </a:r>
            <a:r>
              <a:rPr lang="en-US" sz="2400" dirty="0">
                <a:sym typeface="Wingdings" pitchFamily="2" charset="2"/>
              </a:rPr>
              <a:t>): a mixture of NB and Poisson.</a:t>
            </a:r>
          </a:p>
          <a:p>
            <a:pPr lvl="1"/>
            <a:r>
              <a:rPr lang="en-US" sz="2400" dirty="0">
                <a:sym typeface="Wingdings" pitchFamily="2" charset="2"/>
              </a:rPr>
              <a:t>MAST (</a:t>
            </a:r>
            <a:r>
              <a:rPr lang="en-US" sz="2400" dirty="0" err="1"/>
              <a:t>Finak</a:t>
            </a:r>
            <a:r>
              <a:rPr lang="en-US" sz="2400" dirty="0"/>
              <a:t> et al., 2015</a:t>
            </a:r>
            <a:r>
              <a:rPr lang="en-US" sz="2400" dirty="0">
                <a:sym typeface="Wingdings" pitchFamily="2" charset="2"/>
              </a:rPr>
              <a:t>): a </a:t>
            </a:r>
            <a:r>
              <a:rPr lang="en-US" sz="2400" dirty="0"/>
              <a:t>generalized linear hurdle model.</a:t>
            </a:r>
          </a:p>
          <a:p>
            <a:pPr lvl="1"/>
            <a:r>
              <a:rPr lang="en-US" sz="2400" dirty="0"/>
              <a:t>SC2P (Wu et al. 2018): a mixture of zero-inflated Poisson (ZIP) and lognormal-Poisson. </a:t>
            </a:r>
          </a:p>
          <a:p>
            <a:r>
              <a:rPr lang="en-US" sz="2800" dirty="0">
                <a:sym typeface="Wingdings" pitchFamily="2" charset="2"/>
              </a:rPr>
              <a:t>Some recent discussion about the presence of zero-inflation: whether it’s caused by UMI or droplet. </a:t>
            </a:r>
          </a:p>
          <a:p>
            <a:pPr lvl="1"/>
            <a:r>
              <a:rPr lang="en-US" sz="2400" dirty="0">
                <a:sym typeface="Wingdings" pitchFamily="2" charset="2"/>
              </a:rPr>
              <a:t>Cao et al. 2020 Nat Biotech; </a:t>
            </a:r>
            <a:r>
              <a:rPr lang="en-US" sz="2400" dirty="0" err="1"/>
              <a:t>Svensson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2020 Nat Biotech. </a:t>
            </a:r>
            <a:endParaRPr lang="en-US" sz="2400" dirty="0"/>
          </a:p>
          <a:p>
            <a:endParaRPr lang="en-US" sz="28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175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5B1D-847F-6041-A0BF-5F2077CB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Cell-wise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E05B5-1556-844F-BECB-494D55B07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Counts for cells in one cell type follow Dirichlet-multinomial distribution </a:t>
            </a:r>
          </a:p>
          <a:p>
            <a:pPr lvl="1"/>
            <a:r>
              <a:rPr lang="en-US" sz="2400" dirty="0"/>
              <a:t>Counts for each cell follow a multinomial distribution</a:t>
            </a:r>
          </a:p>
          <a:p>
            <a:pPr lvl="1"/>
            <a:r>
              <a:rPr lang="en-US" sz="2400" dirty="0"/>
              <a:t>The MN means follow Dirichlet cross cells. </a:t>
            </a:r>
          </a:p>
          <a:p>
            <a:r>
              <a:rPr lang="en-US" sz="2800" dirty="0"/>
              <a:t>For multiple cell types, the counts follow a mixture of Dirichlet-multinomial. </a:t>
            </a:r>
          </a:p>
          <a:p>
            <a:r>
              <a:rPr lang="en-US" sz="2800" dirty="0"/>
              <a:t>Used more often in cell clustering methods (DIMM-SC, BAMM-SC).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806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6300"/>
          </a:xfrm>
        </p:spPr>
        <p:txBody>
          <a:bodyPr>
            <a:normAutofit/>
          </a:bodyPr>
          <a:lstStyle/>
          <a:p>
            <a:r>
              <a:rPr lang="en-US" sz="2800" dirty="0" err="1"/>
              <a:t>scRNA</a:t>
            </a:r>
            <a:r>
              <a:rPr lang="en-US" sz="2800" dirty="0"/>
              <a:t>-seq is very noisy. </a:t>
            </a:r>
          </a:p>
          <a:p>
            <a:r>
              <a:rPr lang="en-US" sz="2800" dirty="0"/>
              <a:t>Spike-in data is usually available. </a:t>
            </a:r>
          </a:p>
          <a:p>
            <a:pPr lvl="1"/>
            <a:r>
              <a:rPr lang="en-US" sz="2400" dirty="0"/>
              <a:t>Spike-ins from the external RNA Control Consortium (ERCC) panel contains 92 synthetic spikes based on bacterial genome with known expression level. </a:t>
            </a:r>
          </a:p>
          <a:p>
            <a:r>
              <a:rPr lang="en-US" sz="2800" dirty="0"/>
              <a:t>UMI is helpful for removing amplification noise. </a:t>
            </a:r>
          </a:p>
          <a:p>
            <a:r>
              <a:rPr lang="en-US" sz="2800" dirty="0"/>
              <a:t>A combination of spike-in and UMI can potentially be used for data normalization.</a:t>
            </a:r>
          </a:p>
          <a:p>
            <a:r>
              <a:rPr lang="en-US" sz="2800" dirty="0"/>
              <a:t>Simple normalization (such as by sequencing depth) for bulk RNA-seq can be applied, e.g., TPM or FPKM. </a:t>
            </a:r>
          </a:p>
        </p:txBody>
      </p:sp>
    </p:spTree>
    <p:extLst>
      <p:ext uri="{BB962C8B-B14F-4D97-AF65-F5344CB8AC3E}">
        <p14:creationId xmlns:p14="http://schemas.microsoft.com/office/powerpoint/2010/main" val="282689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50" y="142872"/>
            <a:ext cx="6454050" cy="249303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022599"/>
            <a:ext cx="8229600" cy="3421063"/>
          </a:xfrm>
        </p:spPr>
        <p:txBody>
          <a:bodyPr>
            <a:normAutofit/>
          </a:bodyPr>
          <a:lstStyle/>
          <a:p>
            <a:r>
              <a:rPr lang="en-US" sz="2800" dirty="0"/>
              <a:t>Works for data without spike-in.</a:t>
            </a:r>
          </a:p>
          <a:p>
            <a:r>
              <a:rPr lang="en-US" sz="2800" dirty="0"/>
              <a:t>The goal is to estimate a size factor for each cell. </a:t>
            </a:r>
          </a:p>
          <a:p>
            <a:r>
              <a:rPr lang="en-US" sz="2800" dirty="0"/>
              <a:t>The idea is to normalize on summed expression values from pools of cells – it’s more stable than using individual cell. </a:t>
            </a:r>
          </a:p>
          <a:p>
            <a:r>
              <a:rPr lang="en-US" sz="2800" dirty="0"/>
              <a:t>Bioconductor package </a:t>
            </a:r>
            <a:r>
              <a:rPr lang="en-US" sz="2800" b="1" dirty="0" err="1"/>
              <a:t>scran</a:t>
            </a:r>
            <a:r>
              <a:rPr lang="en-US" sz="2800" b="1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027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38187</TotalTime>
  <Words>1568</Words>
  <Application>Microsoft Macintosh PowerPoint</Application>
  <PresentationFormat>On-screen Show (4:3)</PresentationFormat>
  <Paragraphs>209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Courier</vt:lpstr>
      <vt:lpstr>Lucida Grande</vt:lpstr>
      <vt:lpstr>Office Theme</vt:lpstr>
      <vt:lpstr>Equation</vt:lpstr>
      <vt:lpstr>Analysis of single-cell RNA-seq data (II)</vt:lpstr>
      <vt:lpstr>Course outline</vt:lpstr>
      <vt:lpstr>Outline for this session</vt:lpstr>
      <vt:lpstr>Review: data model for bulk RNA-seq</vt:lpstr>
      <vt:lpstr>Data model for scRNA-seq</vt:lpstr>
      <vt:lpstr>Gene-wise modeling</vt:lpstr>
      <vt:lpstr>Cell-wise modeling</vt:lpstr>
      <vt:lpstr>Data normalization</vt:lpstr>
      <vt:lpstr>PowerPoint Presentation</vt:lpstr>
      <vt:lpstr>PowerPoint Presentation</vt:lpstr>
      <vt:lpstr>PowerPoint Presentation</vt:lpstr>
      <vt:lpstr>PowerPoint Presentation</vt:lpstr>
      <vt:lpstr>SCnorm Solution</vt:lpstr>
      <vt:lpstr>Batch effect</vt:lpstr>
      <vt:lpstr>Batch effect correction methods</vt:lpstr>
      <vt:lpstr>PowerPoint Presentation</vt:lpstr>
      <vt:lpstr>PowerPoint Presentation</vt:lpstr>
      <vt:lpstr>A comprehensive comparison paper</vt:lpstr>
      <vt:lpstr>PowerPoint Presentation</vt:lpstr>
      <vt:lpstr>PowerPoint Presentation</vt:lpstr>
      <vt:lpstr>Other interesting methods </vt:lpstr>
      <vt:lpstr>Data imputation</vt:lpstr>
      <vt:lpstr>General strategy for imputation</vt:lpstr>
      <vt:lpstr>PowerPoint Presentation</vt:lpstr>
      <vt:lpstr>PowerPoint Presentation</vt:lpstr>
      <vt:lpstr>PowerPoint Presentation</vt:lpstr>
      <vt:lpstr>SAVER model</vt:lpstr>
      <vt:lpstr>PowerPoint Presentation</vt:lpstr>
      <vt:lpstr>Differential expression (DE)</vt:lpstr>
      <vt:lpstr>DE in scRNA-seq</vt:lpstr>
      <vt:lpstr>DE methods</vt:lpstr>
      <vt:lpstr>PowerPoint Presentation</vt:lpstr>
      <vt:lpstr>MAST for DE</vt:lpstr>
      <vt:lpstr>Example codes for MAST</vt:lpstr>
      <vt:lpstr>PowerPoint Presentation</vt:lpstr>
      <vt:lpstr>scRNA-seq Data simulators</vt:lpstr>
      <vt:lpstr>Comparisons</vt:lpstr>
      <vt:lpstr>Sample size calculation</vt:lpstr>
      <vt:lpstr>Power evaluator  (in the context of DE analysis)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Single-cell sequencing</dc:title>
  <dc:creator/>
  <cp:lastModifiedBy>Li,Ziyi</cp:lastModifiedBy>
  <cp:revision>204</cp:revision>
  <cp:lastPrinted>2016-10-17T02:22:10Z</cp:lastPrinted>
  <dcterms:created xsi:type="dcterms:W3CDTF">2016-09-28T16:50:08Z</dcterms:created>
  <dcterms:modified xsi:type="dcterms:W3CDTF">2021-03-06T21:23:09Z</dcterms:modified>
</cp:coreProperties>
</file>